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5" r:id="rId6"/>
    <p:sldId id="275" r:id="rId7"/>
    <p:sldId id="276" r:id="rId8"/>
    <p:sldId id="281" r:id="rId9"/>
    <p:sldId id="278" r:id="rId10"/>
    <p:sldId id="279" r:id="rId11"/>
    <p:sldId id="273" r:id="rId12"/>
  </p:sldIdLst>
  <p:sldSz cx="12188825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CCEA"/>
    <a:srgbClr val="666666"/>
    <a:srgbClr val="6DD6C4"/>
    <a:srgbClr val="888888"/>
    <a:srgbClr val="C4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706" autoAdjust="0"/>
  </p:normalViewPr>
  <p:slideViewPr>
    <p:cSldViewPr showGuides="1">
      <p:cViewPr varScale="1">
        <p:scale>
          <a:sx n="160" d="100"/>
          <a:sy n="160" d="100"/>
        </p:scale>
        <p:origin x="112" y="11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284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3B5D03-D188-4D74-923E-F131E8F0267F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91968E5-5933-4FDA-B0F4-04C5814BC961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dirty="0"/>
              <a:t>Clique para editar os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B98AFB-CB0D-4DFE-87B9-B4B0D0DE73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31341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pt-PT" smtClean="0"/>
              <a:t>2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67922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defRPr sz="5400"/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/>
              <a:t>Clique para editar o estilo de subtítulo do Modelo Global</a:t>
            </a:r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6477D1-56C2-418D-BCCA-B75BCC64AECF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C96084-F887-44A8-836C-DF3555E91A3C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A816AD-7574-41B1-919A-6F8B5F2D1885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4D5E34-3201-4420-9488-94CE15E30508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/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500B1F-88FA-4D34-AEF3-286B732C801F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EC1715-DD78-4966-88AB-932EA69BDDA5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7F9D10-C087-469C-8AA8-92BF322E4D0A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7EF367-3FA4-40AB-971F-E367B339A215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272B6A-C7EC-4C0D-95C9-58E05BF767E4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defRPr sz="3600" b="1"/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723942-0A07-46C1-94E6-A25F29C3E853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AEAE4A8-A6E5-453E-B946-FB774B73F48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defRPr sz="3600" b="1"/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PT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dirty="0"/>
              <a:t>Clique para editar os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AB7F1A21-015D-4465-9A71-6C2B39F9A8C8}" type="datetime1">
              <a:rPr lang="pt-PT" smtClean="0"/>
              <a:t>06/01/2020</a:t>
            </a:fld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AAEAE4A8-A6E5-453E-B946-FB774B73F48C}" type="slidenum">
              <a:rPr lang="pt-PT" smtClean="0"/>
              <a:pPr rtl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PT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PROJETO DE LAPR1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3301007" cy="1969616"/>
          </a:xfrm>
        </p:spPr>
        <p:txBody>
          <a:bodyPr rtlCol="0">
            <a:normAutofit fontScale="70000" lnSpcReduction="20000"/>
          </a:bodyPr>
          <a:lstStyle/>
          <a:p>
            <a:pPr algn="just"/>
            <a:r>
              <a:rPr lang="pt-PT" dirty="0">
                <a:solidFill>
                  <a:srgbClr val="666666"/>
                </a:solidFill>
              </a:rPr>
              <a:t>1DKL – “OS ÁSES”</a:t>
            </a:r>
          </a:p>
          <a:p>
            <a:pPr algn="just"/>
            <a:endParaRPr lang="pt-PT" dirty="0">
              <a:solidFill>
                <a:srgbClr val="666666"/>
              </a:solidFill>
            </a:endParaRPr>
          </a:p>
          <a:p>
            <a:pPr algn="just"/>
            <a:r>
              <a:rPr lang="pt-PT" dirty="0">
                <a:solidFill>
                  <a:srgbClr val="666666"/>
                </a:solidFill>
              </a:rPr>
              <a:t>Gonçalo Jordão – 1190633</a:t>
            </a:r>
          </a:p>
          <a:p>
            <a:pPr algn="just"/>
            <a:r>
              <a:rPr lang="pt-PT" dirty="0">
                <a:solidFill>
                  <a:srgbClr val="666666"/>
                </a:solidFill>
              </a:rPr>
              <a:t>João Osório – 1190699</a:t>
            </a:r>
          </a:p>
          <a:p>
            <a:pPr algn="just"/>
            <a:r>
              <a:rPr lang="pt-PT" dirty="0">
                <a:solidFill>
                  <a:srgbClr val="666666"/>
                </a:solidFill>
              </a:rPr>
              <a:t>Miguel Silva – 1190778</a:t>
            </a:r>
          </a:p>
          <a:p>
            <a:pPr algn="just"/>
            <a:r>
              <a:rPr lang="pt-PT" dirty="0">
                <a:solidFill>
                  <a:srgbClr val="666666"/>
                </a:solidFill>
              </a:rPr>
              <a:t>Ricardo Mesquita – 1190995</a:t>
            </a:r>
          </a:p>
          <a:p>
            <a:pPr algn="just"/>
            <a:r>
              <a:rPr lang="pt-PT" dirty="0">
                <a:solidFill>
                  <a:srgbClr val="666666"/>
                </a:solidFill>
              </a:rPr>
              <a:t>Rui Soares – 1191045</a:t>
            </a:r>
          </a:p>
        </p:txBody>
      </p:sp>
      <p:pic>
        <p:nvPicPr>
          <p:cNvPr id="1026" name="Picture 2" descr="Image result for isep">
            <a:extLst>
              <a:ext uri="{FF2B5EF4-FFF2-40B4-BE49-F238E27FC236}">
                <a16:creationId xmlns:a16="http://schemas.microsoft.com/office/drawing/2014/main" id="{DA6A8BD7-CF11-4192-B228-C60495B6B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00" y="161062"/>
            <a:ext cx="1819002" cy="69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D1AC01B-B772-4119-8398-457C65C8A952}"/>
              </a:ext>
            </a:extLst>
          </p:cNvPr>
          <p:cNvSpPr txBox="1"/>
          <p:nvPr/>
        </p:nvSpPr>
        <p:spPr>
          <a:xfrm>
            <a:off x="5158308" y="620688"/>
            <a:ext cx="18190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200" dirty="0">
                <a:solidFill>
                  <a:srgbClr val="666666"/>
                </a:solidFill>
              </a:rPr>
              <a:t>06/01/2020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  <a:prstGeom prst="rect">
            <a:avLst/>
          </a:prstGeom>
        </p:spPr>
        <p:txBody>
          <a:bodyPr rtlCol="0" anchor="b">
            <a:normAutofit/>
          </a:bodyPr>
          <a:lstStyle/>
          <a:p>
            <a:pPr rtl="0"/>
            <a:r>
              <a:rPr lang="pt-PT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ÍNDICE</a:t>
            </a: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41C2800E-E3D1-418E-BF33-FED360E99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65813" y="1223010"/>
            <a:ext cx="5867400" cy="4107180"/>
          </a:xfrm>
          <a:prstGeom prst="rect">
            <a:avLst/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arcador de Posição de Conteúdo 1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Problema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Caracterização do negócio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Solução proposta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Demonstração da Aplicação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Conclusões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Esclarecimento de Dúvidas</a:t>
            </a:r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4F39E-3924-4CD3-B987-98B34F614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rgbClr val="1FCCEA"/>
                </a:solidFill>
              </a:rPr>
              <a:t>PROBLEMA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3E37A7F-E408-4058-8F60-BBD4EB88D66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Desenvolver uma aplicação em linguagem Java.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Conceber testes de validações.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Estudar métodos e técnicas para analisar séries temporais.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Estimar valores futuros.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2D92ACD-2C75-4254-895F-C9FD786FBDC1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9" r="1669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3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9A806-E5F5-4277-B08E-FE8122DDC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PT" dirty="0">
                <a:solidFill>
                  <a:srgbClr val="1FCCEA"/>
                </a:solidFill>
              </a:rPr>
              <a:t>CARACTERIZAÇÃO DO NEGÓCIO </a:t>
            </a:r>
          </a:p>
        </p:txBody>
      </p:sp>
      <p:pic>
        <p:nvPicPr>
          <p:cNvPr id="5122" name="Picture 2" descr="Resultado de imagem para analisar">
            <a:extLst>
              <a:ext uri="{FF2B5EF4-FFF2-40B4-BE49-F238E27FC236}">
                <a16:creationId xmlns:a16="http://schemas.microsoft.com/office/drawing/2014/main" id="{2A0A6BBB-F43F-470C-9773-888120104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65813" y="1465041"/>
            <a:ext cx="5867400" cy="362311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E3EF340-18E6-4DEE-A1FB-A9D966199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PT" sz="2400" b="1" dirty="0">
                <a:solidFill>
                  <a:srgbClr val="6DD6C4"/>
                </a:solidFill>
              </a:rPr>
              <a:t>NECESSIDADE EXPOSTA NO PROBLEMA: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P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Analisar séries temporais.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Estimar valores futuros (através de previsões).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462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49A78EC3-87E7-458A-9380-25E0E5143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b="1" kern="1200" dirty="0">
                <a:solidFill>
                  <a:srgbClr val="1FCCEA"/>
                </a:solidFill>
                <a:latin typeface="+mj-lt"/>
                <a:ea typeface="+mj-ea"/>
                <a:cs typeface="+mj-cs"/>
              </a:rPr>
              <a:t>SOLUÇÃO PROPOSTA </a:t>
            </a:r>
          </a:p>
        </p:txBody>
      </p:sp>
      <p:pic>
        <p:nvPicPr>
          <p:cNvPr id="5" name="Picture 2" descr="Resultado de imagem para analisar">
            <a:extLst>
              <a:ext uri="{FF2B5EF4-FFF2-40B4-BE49-F238E27FC236}">
                <a16:creationId xmlns:a16="http://schemas.microsoft.com/office/drawing/2014/main" id="{6E1EB00D-BD08-47E5-8A81-37EB3DA90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65812" y="538913"/>
            <a:ext cx="5780173" cy="5780173"/>
          </a:xfrm>
          <a:prstGeom prst="rect">
            <a:avLst/>
          </a:prstGeom>
          <a:solidFill>
            <a:srgbClr val="FFFFFF"/>
          </a:solidFill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</p:pic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4EB2B287-2884-4AA8-9610-C8C7BDF44990}"/>
              </a:ext>
            </a:extLst>
          </p:cNvPr>
          <p:cNvSpPr txBox="1">
            <a:spLocks/>
          </p:cNvSpPr>
          <p:nvPr/>
        </p:nvSpPr>
        <p:spPr>
          <a:xfrm>
            <a:off x="1065213" y="2209800"/>
            <a:ext cx="41148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77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pt-PT" sz="2400" b="1" kern="1200" dirty="0">
                <a:solidFill>
                  <a:srgbClr val="6DD6C4"/>
                </a:solidFill>
                <a:latin typeface="+mn-lt"/>
                <a:ea typeface="+mn-ea"/>
                <a:cs typeface="+mn-cs"/>
              </a:rPr>
              <a:t>TRABALHO ELABORADO: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endParaRPr lang="pt-PT" sz="1800" b="1" kern="1200" dirty="0">
              <a:latin typeface="+mn-lt"/>
              <a:ea typeface="+mn-ea"/>
              <a:cs typeface="+mn-cs"/>
            </a:endParaRPr>
          </a:p>
          <a:p>
            <a:pPr marL="285750" indent="-285750">
              <a:lnSpc>
                <a:spcPct val="110000"/>
              </a:lnSpc>
              <a:spcBef>
                <a:spcPts val="600"/>
              </a:spcBef>
            </a:pPr>
            <a:r>
              <a:rPr lang="pt-PT" sz="1800" kern="1200" dirty="0">
                <a:solidFill>
                  <a:srgbClr val="666666"/>
                </a:solidFill>
                <a:latin typeface="+mn-lt"/>
                <a:ea typeface="+mn-ea"/>
                <a:cs typeface="+mn-cs"/>
              </a:rPr>
              <a:t>Análise de séries temporais</a:t>
            </a:r>
          </a:p>
          <a:p>
            <a:pPr marL="285750" indent="-285750">
              <a:lnSpc>
                <a:spcPct val="110000"/>
              </a:lnSpc>
              <a:spcBef>
                <a:spcPts val="600"/>
              </a:spcBef>
            </a:pPr>
            <a:r>
              <a:rPr lang="pt-PT" sz="1800" kern="1200" dirty="0">
                <a:solidFill>
                  <a:srgbClr val="666666"/>
                </a:solidFill>
                <a:latin typeface="+mn-lt"/>
                <a:ea typeface="+mn-ea"/>
                <a:cs typeface="+mn-cs"/>
              </a:rPr>
              <a:t>Formato dos dados de saída</a:t>
            </a:r>
          </a:p>
          <a:p>
            <a:pPr marL="285750" indent="-285750">
              <a:lnSpc>
                <a:spcPct val="110000"/>
              </a:lnSpc>
              <a:spcBef>
                <a:spcPts val="600"/>
              </a:spcBef>
            </a:pPr>
            <a:r>
              <a:rPr lang="pt-PT" sz="1800" kern="1200" dirty="0">
                <a:solidFill>
                  <a:srgbClr val="666666"/>
                </a:solidFill>
                <a:latin typeface="+mn-lt"/>
                <a:ea typeface="+mn-ea"/>
                <a:cs typeface="+mn-cs"/>
              </a:rPr>
              <a:t>Processo de desenvolvimento de software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Marcador de Posição de Conteúdo 2">
                <a:extLst>
                  <a:ext uri="{FF2B5EF4-FFF2-40B4-BE49-F238E27FC236}">
                    <a16:creationId xmlns:a16="http://schemas.microsoft.com/office/drawing/2014/main" id="{0C0634A3-5867-4654-AF4C-65444583499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31551" y="2300202"/>
                <a:ext cx="4104000" cy="38100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pt-PT" sz="2400" b="1" dirty="0">
                    <a:solidFill>
                      <a:srgbClr val="6DD6C4"/>
                    </a:solidFill>
                  </a:rPr>
                  <a:t>Previsão:</a:t>
                </a:r>
              </a:p>
              <a:p>
                <a:pPr algn="ctr"/>
                <a:endParaRPr lang="pt-PT" dirty="0"/>
              </a:p>
              <a:p>
                <a:pPr algn="ctr"/>
                <a:r>
                  <a:rPr lang="pt-PT" dirty="0">
                    <a:solidFill>
                      <a:srgbClr val="666666"/>
                    </a:solidFill>
                  </a:rPr>
                  <a:t>Média Móvel Simples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PT" b="0" i="1" smtClean="0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ctrlPr>
                                <a:rPr lang="pt-PT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PT" i="1" smtClean="0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pt-PT" i="1" smtClean="0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pt-PT" dirty="0">
                  <a:solidFill>
                    <a:srgbClr val="666666"/>
                  </a:solidFill>
                </a:endParaRPr>
              </a:p>
              <a:p>
                <a:pPr algn="ctr"/>
                <a:endParaRPr lang="pt-PT" dirty="0">
                  <a:solidFill>
                    <a:srgbClr val="666666"/>
                  </a:solidFill>
                </a:endParaRPr>
              </a:p>
              <a:p>
                <a:pPr algn="ctr"/>
                <a:r>
                  <a:rPr lang="pt-PT" dirty="0">
                    <a:solidFill>
                      <a:srgbClr val="666666"/>
                    </a:solidFill>
                  </a:rPr>
                  <a:t>Média Móvel Exponencialmente Pesada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PT" b="0" i="1" smtClean="0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PT" i="1" smtClean="0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pt-PT" dirty="0"/>
              </a:p>
            </p:txBody>
          </p:sp>
        </mc:Choice>
        <mc:Fallback xmlns="">
          <p:sp>
            <p:nvSpPr>
              <p:cNvPr id="7" name="Marcador de Posição de Conteúdo 2">
                <a:extLst>
                  <a:ext uri="{FF2B5EF4-FFF2-40B4-BE49-F238E27FC236}">
                    <a16:creationId xmlns:a16="http://schemas.microsoft.com/office/drawing/2014/main" id="{0C0634A3-5867-4654-AF4C-6544458349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551" y="2300202"/>
                <a:ext cx="4104000" cy="3810000"/>
              </a:xfrm>
              <a:prstGeom prst="rect">
                <a:avLst/>
              </a:prstGeom>
              <a:blipFill>
                <a:blip r:embed="rId4"/>
                <a:stretch>
                  <a:fillRect l="-2377" t="-960" r="-1040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ítulo 1">
            <a:extLst>
              <a:ext uri="{FF2B5EF4-FFF2-40B4-BE49-F238E27FC236}">
                <a16:creationId xmlns:a16="http://schemas.microsoft.com/office/drawing/2014/main" id="{6C4AE94D-DEE0-4946-B5BC-09D55A784FE3}"/>
              </a:ext>
            </a:extLst>
          </p:cNvPr>
          <p:cNvSpPr txBox="1">
            <a:spLocks/>
          </p:cNvSpPr>
          <p:nvPr/>
        </p:nvSpPr>
        <p:spPr>
          <a:xfrm>
            <a:off x="804026" y="761999"/>
            <a:ext cx="4114800" cy="1524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solidFill>
                  <a:srgbClr val="1FCCEA"/>
                </a:solidFill>
              </a:rPr>
              <a:t>Análise de Séries Temporais</a:t>
            </a:r>
          </a:p>
        </p:txBody>
      </p:sp>
      <p:pic>
        <p:nvPicPr>
          <p:cNvPr id="9" name="Imagem 8" descr="Uma imagem com água&#10;&#10;Descrição gerada automaticamente">
            <a:extLst>
              <a:ext uri="{FF2B5EF4-FFF2-40B4-BE49-F238E27FC236}">
                <a16:creationId xmlns:a16="http://schemas.microsoft.com/office/drawing/2014/main" id="{7CDCD294-8F15-4C77-A7A3-61CDC1B6F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4625" y="1490034"/>
            <a:ext cx="5780173" cy="4335130"/>
          </a:xfrm>
          <a:prstGeom prst="rect">
            <a:avLst/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Marcador de Posição de Conteúdo 2">
                <a:extLst>
                  <a:ext uri="{FF2B5EF4-FFF2-40B4-BE49-F238E27FC236}">
                    <a16:creationId xmlns:a16="http://schemas.microsoft.com/office/drawing/2014/main" id="{C37DEA14-832B-475C-9024-2F3762FBC9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31551" y="2300202"/>
                <a:ext cx="4104000" cy="38100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1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>
                    <a:schemeClr val="tx1">
                      <a:lumMod val="65000"/>
                      <a:lumOff val="35000"/>
                    </a:schemeClr>
                  </a:buClr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spcBef>
                    <a:spcPts val="600"/>
                  </a:spcBef>
                  <a:buSzPct val="80000"/>
                  <a:buFont typeface="Arial" pitchFamily="34" charset="0"/>
                  <a:buNone/>
                  <a:defRPr sz="9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pt-PT" sz="2400" b="1" dirty="0">
                    <a:solidFill>
                      <a:srgbClr val="6DD6C4"/>
                    </a:solidFill>
                  </a:rPr>
                  <a:t>Filtragem/Suavização:</a:t>
                </a:r>
              </a:p>
              <a:p>
                <a:pPr algn="ctr"/>
                <a:endParaRPr lang="pt-PT" dirty="0"/>
              </a:p>
              <a:p>
                <a:pPr algn="ctr"/>
                <a:r>
                  <a:rPr lang="pt-PT" dirty="0">
                    <a:solidFill>
                      <a:srgbClr val="666666"/>
                    </a:solidFill>
                  </a:rPr>
                  <a:t>Média Móvel Simples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ctrlPr>
                                <a:rPr lang="pt-PT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pt-PT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PT" i="1" smtClean="0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pt-PT" i="1" smtClean="0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pt-PT" dirty="0">
                  <a:solidFill>
                    <a:srgbClr val="666666"/>
                  </a:solidFill>
                </a:endParaRPr>
              </a:p>
              <a:p>
                <a:pPr algn="ctr"/>
                <a:endParaRPr lang="pt-PT" dirty="0">
                  <a:solidFill>
                    <a:srgbClr val="666666"/>
                  </a:solidFill>
                </a:endParaRPr>
              </a:p>
              <a:p>
                <a:pPr algn="ctr"/>
                <a:r>
                  <a:rPr lang="pt-PT" dirty="0">
                    <a:solidFill>
                      <a:srgbClr val="666666"/>
                    </a:solidFill>
                  </a:rPr>
                  <a:t>Média Móvel Exponencialmente Pesada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pt-PT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sSub>
                        <m:sSubPr>
                          <m:ctrlP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pt-PT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PT" i="1" smtClean="0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pt-PT" dirty="0"/>
              </a:p>
            </p:txBody>
          </p:sp>
        </mc:Choice>
        <mc:Fallback xmlns="">
          <p:sp>
            <p:nvSpPr>
              <p:cNvPr id="10" name="Marcador de Posição de Conteúdo 2">
                <a:extLst>
                  <a:ext uri="{FF2B5EF4-FFF2-40B4-BE49-F238E27FC236}">
                    <a16:creationId xmlns:a16="http://schemas.microsoft.com/office/drawing/2014/main" id="{C37DEA14-832B-475C-9024-2F3762FBC9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551" y="2300202"/>
                <a:ext cx="4104000" cy="3810000"/>
              </a:xfrm>
              <a:prstGeom prst="rect">
                <a:avLst/>
              </a:prstGeom>
              <a:blipFill>
                <a:blip r:embed="rId6"/>
                <a:stretch>
                  <a:fillRect l="-2377" t="-960" r="-1040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agem 17">
            <a:extLst>
              <a:ext uri="{FF2B5EF4-FFF2-40B4-BE49-F238E27FC236}">
                <a16:creationId xmlns:a16="http://schemas.microsoft.com/office/drawing/2014/main" id="{A1D369C6-F837-44B0-84D8-A8204FFD5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6140" y="612404"/>
            <a:ext cx="8876545" cy="563319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E179F446-9BDF-49AF-A677-18C28472A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6140" y="731286"/>
            <a:ext cx="8876545" cy="539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7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1"/>
      <p:bldP spid="7" grpId="2"/>
      <p:bldP spid="8" grpId="0"/>
      <p:bldP spid="8" grpId="1"/>
      <p:bldP spid="10" grpId="0"/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8DC728-D5B0-476D-AF7E-1A6B4A616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oundRect">
            <a:avLst>
              <a:gd name="adj" fmla="val 4871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pt-PT" dirty="0">
                <a:solidFill>
                  <a:srgbClr val="1FCCEA"/>
                </a:solidFill>
              </a:rPr>
              <a:t>CONCLUSÕES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0F48E51E-9FFE-4646-8AAC-3A8B4DD4D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>
            <a:normAutofit/>
          </a:bodyPr>
          <a:lstStyle/>
          <a:p>
            <a:pPr algn="ctr"/>
            <a:r>
              <a:rPr lang="pt-PT" sz="2400" b="1" dirty="0">
                <a:solidFill>
                  <a:srgbClr val="6DD6C4"/>
                </a:solidFill>
              </a:rPr>
              <a:t>ASPETOS POSITIVOS</a:t>
            </a:r>
            <a:endParaRPr lang="en-US" sz="2400" b="1" dirty="0">
              <a:solidFill>
                <a:srgbClr val="6DD6C4"/>
              </a:solidFill>
            </a:endParaRPr>
          </a:p>
        </p:txBody>
      </p:sp>
      <p:sp>
        <p:nvSpPr>
          <p:cNvPr id="73" name="Text Placeholder 4">
            <a:extLst>
              <a:ext uri="{FF2B5EF4-FFF2-40B4-BE49-F238E27FC236}">
                <a16:creationId xmlns:a16="http://schemas.microsoft.com/office/drawing/2014/main" id="{7486D3EB-B152-4194-A143-4D670AE99D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>
            <a:normAutofit/>
          </a:bodyPr>
          <a:lstStyle/>
          <a:p>
            <a:pPr algn="ctr"/>
            <a:r>
              <a:rPr lang="pt-PT" sz="2400" b="1" dirty="0">
                <a:solidFill>
                  <a:srgbClr val="6DD6C4"/>
                </a:solidFill>
              </a:rPr>
              <a:t>ASPETOS NEGATIVOS</a:t>
            </a:r>
            <a:endParaRPr lang="en-US" sz="2400" b="1" dirty="0">
              <a:solidFill>
                <a:srgbClr val="6DD6C4"/>
              </a:solidFill>
            </a:endParaRPr>
          </a:p>
        </p:txBody>
      </p:sp>
      <p:pic>
        <p:nvPicPr>
          <p:cNvPr id="4098" name="Picture 2" descr="Resultado de imagem para positivos">
            <a:extLst>
              <a:ext uri="{FF2B5EF4-FFF2-40B4-BE49-F238E27FC236}">
                <a16:creationId xmlns:a16="http://schemas.microsoft.com/office/drawing/2014/main" id="{650AC3C1-864D-4723-892D-ADE02A600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32348" y="2708920"/>
            <a:ext cx="4752528" cy="344558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53831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607D04-F562-408D-BBB6-9BAC531C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PT" dirty="0">
                <a:solidFill>
                  <a:srgbClr val="1FCCEA"/>
                </a:solidFill>
              </a:rPr>
              <a:t>DEMONSTRAÇÃO DA APLICAÇÃO</a:t>
            </a:r>
          </a:p>
        </p:txBody>
      </p:sp>
      <p:pic>
        <p:nvPicPr>
          <p:cNvPr id="3074" name="Picture 2" descr="Imagem relacionada">
            <a:extLst>
              <a:ext uri="{FF2B5EF4-FFF2-40B4-BE49-F238E27FC236}">
                <a16:creationId xmlns:a16="http://schemas.microsoft.com/office/drawing/2014/main" id="{DA695305-5A34-4F54-809A-959EACB62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65813" y="584930"/>
            <a:ext cx="5867400" cy="538333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1" name="Text Placeholder 3">
            <a:extLst>
              <a:ext uri="{FF2B5EF4-FFF2-40B4-BE49-F238E27FC236}">
                <a16:creationId xmlns:a16="http://schemas.microsoft.com/office/drawing/2014/main" id="{069A3CCF-59D8-487B-98EB-9A1FE37D3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/>
          <a:lstStyle/>
          <a:p>
            <a:r>
              <a:rPr lang="pt-PT" sz="2000" b="1" dirty="0">
                <a:solidFill>
                  <a:srgbClr val="6DD6C4"/>
                </a:solidFill>
              </a:rPr>
              <a:t>INICIALIZAR A APLICAÇÃO ATRAVÉS DA LINHA DE COMANDOS:</a:t>
            </a:r>
          </a:p>
          <a:p>
            <a:endParaRPr lang="pt-PT" sz="2000" b="1" dirty="0">
              <a:solidFill>
                <a:srgbClr val="6DD6C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Modo Interativo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/>
                </a:solidFill>
              </a:rPr>
              <a:t>Modo não interativo</a:t>
            </a:r>
          </a:p>
        </p:txBody>
      </p:sp>
    </p:spTree>
    <p:extLst>
      <p:ext uri="{BB962C8B-B14F-4D97-AF65-F5344CB8AC3E}">
        <p14:creationId xmlns:p14="http://schemas.microsoft.com/office/powerpoint/2010/main" val="60183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CC617E-06E2-42BA-BCD0-69972A33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PT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ESCLARECIMENTO DE DÚVIDAS</a:t>
            </a:r>
          </a:p>
        </p:txBody>
      </p:sp>
      <p:pic>
        <p:nvPicPr>
          <p:cNvPr id="2050" name="Picture 2" descr="Image result for duvidas">
            <a:extLst>
              <a:ext uri="{FF2B5EF4-FFF2-40B4-BE49-F238E27FC236}">
                <a16:creationId xmlns:a16="http://schemas.microsoft.com/office/drawing/2014/main" id="{EDF35102-5FF3-4C20-83A5-AF0B9C68F2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1" r="15416" b="1"/>
          <a:stretch/>
        </p:blipFill>
        <p:spPr bwMode="auto">
          <a:xfrm>
            <a:off x="5865812" y="533400"/>
            <a:ext cx="5780173" cy="5791200"/>
          </a:xfrm>
          <a:prstGeom prst="rect">
            <a:avLst/>
          </a:prstGeom>
          <a:solidFill>
            <a:srgbClr val="FFFFFF"/>
          </a:solidFill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</p:pic>
      <p:sp>
        <p:nvSpPr>
          <p:cNvPr id="71" name="Text Placeholder 3">
            <a:extLst>
              <a:ext uri="{FF2B5EF4-FFF2-40B4-BE49-F238E27FC236}">
                <a16:creationId xmlns:a16="http://schemas.microsoft.com/office/drawing/2014/main" id="{C7ACDA79-4966-4048-B025-0F06FD7D7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2" y="2209800"/>
            <a:ext cx="4597152" cy="3883496"/>
          </a:xfrm>
        </p:spPr>
        <p:txBody>
          <a:bodyPr>
            <a:normAutofit fontScale="92500"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600" b="1" dirty="0">
                <a:solidFill>
                  <a:srgbClr val="6DD6C4"/>
                </a:solidFill>
              </a:rPr>
              <a:t>DOCENTES: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666666"/>
                </a:solidFill>
              </a:rPr>
              <a:t>Alexandre Gouveia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666666"/>
                </a:solidFill>
              </a:rPr>
              <a:t>Ana Margarida Barata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666666"/>
                </a:solidFill>
              </a:rPr>
              <a:t>Ana Moura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200" dirty="0">
                <a:solidFill>
                  <a:srgbClr val="666666"/>
                </a:solidFill>
              </a:rPr>
              <a:t>Carlos Manuel Abreu Gomes Ferreira</a:t>
            </a:r>
          </a:p>
          <a:p>
            <a:pPr algn="ctr"/>
            <a:endParaRPr lang="pt-PT" dirty="0"/>
          </a:p>
          <a:p>
            <a:pPr algn="ctr"/>
            <a:endParaRPr lang="pt-PT" dirty="0"/>
          </a:p>
          <a:p>
            <a:pPr algn="ctr"/>
            <a:r>
              <a:rPr lang="pt-PT" sz="3200" dirty="0">
                <a:solidFill>
                  <a:schemeClr val="accent5"/>
                </a:solidFill>
              </a:rPr>
              <a:t>FIM</a:t>
            </a:r>
            <a:endParaRPr lang="en-US" sz="32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04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traste Empresarial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696_TF02895266" id="{E2DAF2C6-F3A6-4937-8193-E976DEC8A548}" vid="{E27CE8EF-E9FB-468F-A644-6A0F9DF00F73}"/>
    </a:ext>
  </a:extLst>
</a:theme>
</file>

<file path=ppt/theme/theme2.xml><?xml version="1.0" encoding="utf-8"?>
<a:theme xmlns:a="http://schemas.openxmlformats.org/drawingml/2006/main" name="Tema do Offic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F2BE50-DDB3-465B-A26E-975A276D43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220E13-D325-4A9E-AA7A-0D1409275EB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C80FAF7-F941-4D3E-A3C3-283A611079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197</Words>
  <Application>Microsoft Office PowerPoint</Application>
  <PresentationFormat>Personalizados</PresentationFormat>
  <Paragraphs>67</Paragraphs>
  <Slides>8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Cambria Math</vt:lpstr>
      <vt:lpstr>Franklin Gothic Medium</vt:lpstr>
      <vt:lpstr>Contraste Empresarial 16x9</vt:lpstr>
      <vt:lpstr>PROJETO DE LAPR1</vt:lpstr>
      <vt:lpstr>ÍNDICE</vt:lpstr>
      <vt:lpstr>PROBLEMA</vt:lpstr>
      <vt:lpstr>CARACTERIZAÇÃO DO NEGÓCIO </vt:lpstr>
      <vt:lpstr>SOLUÇÃO PROPOSTA </vt:lpstr>
      <vt:lpstr>CONCLUSÕES</vt:lpstr>
      <vt:lpstr>DEMONSTRAÇÃO DA APLICAÇÃO</vt:lpstr>
      <vt:lpstr>ESCLARECIMENTO DE DÚVIDAS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LAPR1</dc:title>
  <dc:creator>Rui Soares</dc:creator>
  <cp:lastModifiedBy>Rui Soares</cp:lastModifiedBy>
  <cp:revision>5</cp:revision>
  <dcterms:created xsi:type="dcterms:W3CDTF">2020-01-06T17:27:10Z</dcterms:created>
  <dcterms:modified xsi:type="dcterms:W3CDTF">2020-01-06T18:11:15Z</dcterms:modified>
</cp:coreProperties>
</file>